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87232"/>
  </p:normalViewPr>
  <p:slideViewPr>
    <p:cSldViewPr snapToGrid="0">
      <p:cViewPr>
        <p:scale>
          <a:sx n="70" d="100"/>
          <a:sy n="70" d="100"/>
        </p:scale>
        <p:origin x="16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探究的是深度学习的可解释性的研究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54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首先介绍可解释性的背景，然后提出我们工作的动机、方法和一些实验结果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481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首先我们需要回答一个问题，我们为什么需要可解释性。这张图大家应该很熟悉，是</a:t>
            </a:r>
            <a:r>
              <a:rPr kumimoji="1" lang="en-US" altLang="zh-CN" dirty="0" smtClean="0"/>
              <a:t>ImageNet</a:t>
            </a:r>
            <a:r>
              <a:rPr kumimoji="1" lang="zh-CN" altLang="en-US" dirty="0" smtClean="0"/>
              <a:t>图像分类历年的错误率，可以看到</a:t>
            </a:r>
            <a:r>
              <a:rPr kumimoji="1" lang="en-US" altLang="zh-CN" dirty="0" smtClean="0"/>
              <a:t>2012</a:t>
            </a:r>
            <a:r>
              <a:rPr kumimoji="1" lang="zh-CN" altLang="en-US" dirty="0" smtClean="0"/>
              <a:t>年之后随着</a:t>
            </a:r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技术的发展，提出了很多很有效的模型，</a:t>
            </a:r>
            <a:r>
              <a:rPr kumimoji="1" lang="en-US" altLang="zh-CN" dirty="0" smtClean="0"/>
              <a:t>top-5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error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rate</a:t>
            </a:r>
            <a:r>
              <a:rPr kumimoji="1" lang="zh-CN" altLang="en-US" dirty="0" smtClean="0"/>
              <a:t>现在已经降到了</a:t>
            </a:r>
            <a:r>
              <a:rPr kumimoji="1" lang="en-US" altLang="zh-CN" dirty="0" smtClean="0"/>
              <a:t>5%</a:t>
            </a:r>
            <a:r>
              <a:rPr kumimoji="1" lang="zh-CN" altLang="en-US" dirty="0" smtClean="0"/>
              <a:t>。但是我们想要知道为什么这些模型有效，他们是如何提高结果的，如果只关注</a:t>
            </a:r>
            <a:r>
              <a:rPr kumimoji="1" lang="en-US" altLang="zh-CN" dirty="0" smtClean="0"/>
              <a:t>validation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loss</a:t>
            </a:r>
            <a:r>
              <a:rPr kumimoji="1" lang="zh-CN" altLang="en-US" dirty="0" smtClean="0"/>
              <a:t>的话，我们只能得到很少的信息，不足以帮助我们发现模型的好处和缺点。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第二点，是我们希望了解模型为什么会出错。</a:t>
            </a:r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模型被大家诟病的一个原因是鲁棒性很差，比如。。。如果不能了解模型出错的原因，那么这些基于深度学习的模型就不能应用到实际的场景中。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599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而在可解释学习的模型下，用户能够知道模型为什么工作，理解其内部运行机理，所以在模型发生错误的时候能够知道哪里出了问题，针对性地去改进。要做到这些，就需要同模型的结果进行交互，并通过可视化的方法了解模型学习的特征。为了达到可解释模型的目的，可能我们还需要修改一些数据和学习算法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57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所以可解释性学习的目标主要包括为其决策作出解释，让用户了解系统的优势和弱势，预支系统在未来会如果表现，会不会发生严重的失误，并能够修复模型的错误。更高层一点，我们还希望从模型中发掘知，比如在</a:t>
            </a:r>
            <a:r>
              <a:rPr kumimoji="1" lang="en-US" altLang="zh-CN" dirty="0" smtClean="0"/>
              <a:t>RL</a:t>
            </a:r>
            <a:r>
              <a:rPr kumimoji="1" lang="zh-CN" altLang="en-US" dirty="0" smtClean="0"/>
              <a:t>中可以发掘一些模型学习到的策略，帮助人们提升自己的认识水平。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316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研究可解释性学习面临着很多的挑战，之前的工作也是一些很基础的工作。首先，深度学习由于其非线性特性，很难从理论上研究清楚其工作原理。对于可解释性有没有一个明确的定义。而且，大部分工作都只是在结构很简单的卷积神经网络上做，对于复杂网络做可解释性分析更加困难。还要很重要的一点是，之前的的很多工作都在训练结束后进行，这是很受模型性能影响的，如果模型在具体任务上性能很差，其特征往往也是不可解释的。另外，对于模型出错的原因也没有分析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93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Video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caption</a:t>
            </a:r>
            <a:r>
              <a:rPr kumimoji="1" lang="zh-CN" altLang="en-US" dirty="0" smtClean="0"/>
              <a:t>任务是希望模型自动地为视频生成自然语言的描述，解决这个问题常用的结构是</a:t>
            </a:r>
            <a:r>
              <a:rPr kumimoji="1" lang="en-US" altLang="zh-CN" dirty="0" smtClean="0"/>
              <a:t>encoder-decoder</a:t>
            </a:r>
            <a:r>
              <a:rPr kumimoji="1" lang="zh-CN" altLang="en-US" dirty="0" smtClean="0"/>
              <a:t>结构，利用</a:t>
            </a:r>
            <a:r>
              <a:rPr kumimoji="1" lang="en-US" altLang="zh-CN" dirty="0" smtClean="0"/>
              <a:t>CNN</a:t>
            </a:r>
            <a:r>
              <a:rPr kumimoji="1" lang="zh-CN" altLang="en-US" dirty="0" smtClean="0"/>
              <a:t>对图像提取特征，在通过</a:t>
            </a:r>
            <a:r>
              <a:rPr kumimoji="1" lang="en-US" altLang="zh-CN" dirty="0" smtClean="0"/>
              <a:t>LSTM</a:t>
            </a:r>
            <a:r>
              <a:rPr kumimoji="1" lang="zh-CN" altLang="en-US" dirty="0" smtClean="0"/>
              <a:t>见特征转变为自然语言的描述。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14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由于传统的</a:t>
            </a:r>
            <a:r>
              <a:rPr kumimoji="1" lang="en-US" altLang="zh-CN" dirty="0" smtClean="0"/>
              <a:t>encoder-decoder</a:t>
            </a:r>
            <a:r>
              <a:rPr kumimoji="1" lang="zh-CN" altLang="en-US" dirty="0" smtClean="0"/>
              <a:t>结构对特征表示没有约束，所以可解释性很差。我们在其基础上，加入了</a:t>
            </a:r>
            <a:r>
              <a:rPr kumimoji="1" lang="en-US" altLang="zh-CN" dirty="0" smtClean="0"/>
              <a:t>interpretive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loss</a:t>
            </a:r>
            <a:r>
              <a:rPr kumimoji="1" lang="zh-CN" altLang="en-US" dirty="0" smtClean="0"/>
              <a:t>，引导神经元自动地和视频中语义信息产生关联。这个</a:t>
            </a:r>
            <a:r>
              <a:rPr kumimoji="1" lang="en-US" altLang="zh-CN" dirty="0" smtClean="0"/>
              <a:t>loss</a:t>
            </a:r>
            <a:r>
              <a:rPr kumimoji="1" lang="zh-CN" altLang="en-US" dirty="0" smtClean="0"/>
              <a:t>也可以看做对特征的约束，使其在维持整体性能的同时，更好地与人们理解的语义一致。这里我们用</a:t>
            </a:r>
            <a:r>
              <a:rPr kumimoji="1" lang="en-US" altLang="zh-CN" dirty="0" smtClean="0"/>
              <a:t>topic</a:t>
            </a:r>
            <a:r>
              <a:rPr kumimoji="1" lang="zh-CN" altLang="en-US" dirty="0" smtClean="0"/>
              <a:t>代表语义信息</a:t>
            </a:r>
            <a:r>
              <a:rPr kumimoji="1" lang="zh-CN" altLang="en-US" dirty="0" smtClean="0"/>
              <a:t>。</a:t>
            </a:r>
            <a:r>
              <a:rPr kumimoji="1" lang="en-US" altLang="zh-CN" dirty="0" smtClean="0"/>
              <a:t>interpretive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loss</a:t>
            </a:r>
            <a:r>
              <a:rPr kumimoji="1" lang="zh-CN" altLang="en-US" baseline="0" dirty="0" smtClean="0"/>
              <a:t>形式是将</a:t>
            </a:r>
            <a:r>
              <a:rPr kumimoji="1" lang="en-US" altLang="zh-CN" baseline="0" dirty="0" smtClean="0"/>
              <a:t>visual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feature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pooling</a:t>
            </a:r>
            <a:r>
              <a:rPr kumimoji="1" lang="zh-CN" altLang="en-US" baseline="0" dirty="0" smtClean="0"/>
              <a:t>到一起，然后通过</a:t>
            </a:r>
            <a:r>
              <a:rPr kumimoji="1" lang="en-US" altLang="zh-CN" baseline="0" dirty="0" smtClean="0"/>
              <a:t>f</a:t>
            </a:r>
            <a:r>
              <a:rPr kumimoji="1" lang="zh-CN" altLang="en-US" baseline="0" dirty="0" smtClean="0"/>
              <a:t>变换与</a:t>
            </a:r>
            <a:r>
              <a:rPr kumimoji="1" lang="en-US" altLang="zh-CN" baseline="0" dirty="0" smtClean="0"/>
              <a:t>topic</a:t>
            </a:r>
            <a:r>
              <a:rPr kumimoji="1" lang="zh-CN" altLang="en-US" baseline="0" dirty="0" smtClean="0"/>
              <a:t>表示的误差。可以看做是从视频特征预测</a:t>
            </a:r>
            <a:r>
              <a:rPr kumimoji="1" lang="en-US" altLang="zh-CN" baseline="0" dirty="0" smtClean="0"/>
              <a:t>topic</a:t>
            </a:r>
            <a:r>
              <a:rPr kumimoji="1" lang="zh-CN" altLang="en-US" baseline="0" dirty="0" smtClean="0"/>
              <a:t>的</a:t>
            </a:r>
            <a:r>
              <a:rPr kumimoji="1" lang="en-US" altLang="zh-CN" baseline="0" dirty="0" smtClean="0"/>
              <a:t>loss</a:t>
            </a:r>
            <a:r>
              <a:rPr kumimoji="1" lang="zh-CN" altLang="en-US" baseline="0" dirty="0" smtClean="0"/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23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2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tile tx="0" ty="0" sx="80700" sy="75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2017/4/23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5" y="4675546"/>
            <a:ext cx="12192000" cy="24610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rxiv.org/abs/1703.04096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39952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Improving</a:t>
            </a:r>
            <a:r>
              <a:rPr lang="zh-CN" altLang="en-US" dirty="0"/>
              <a:t> </a:t>
            </a:r>
            <a:r>
              <a:rPr lang="en-US" altLang="zh-CN" dirty="0"/>
              <a:t>Interpretability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04374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Yinpeng</a:t>
            </a:r>
            <a:r>
              <a:rPr lang="zh-CN" altLang="en-US" sz="2800" dirty="0"/>
              <a:t> </a:t>
            </a:r>
            <a:r>
              <a:rPr lang="en-US" altLang="zh-CN" sz="2800" dirty="0"/>
              <a:t>Dong,</a:t>
            </a:r>
            <a:r>
              <a:rPr lang="zh-CN" altLang="en-US" sz="2800" dirty="0"/>
              <a:t> </a:t>
            </a:r>
            <a:r>
              <a:rPr lang="en-US" altLang="zh-CN" sz="2800" dirty="0"/>
              <a:t>Hang</a:t>
            </a:r>
            <a:r>
              <a:rPr lang="zh-CN" altLang="en-US" sz="2800" dirty="0"/>
              <a:t> </a:t>
            </a:r>
            <a:r>
              <a:rPr lang="en-US" altLang="zh-CN" sz="2800" dirty="0"/>
              <a:t>Su,</a:t>
            </a:r>
            <a:r>
              <a:rPr lang="zh-CN" altLang="en-US" sz="2800" dirty="0"/>
              <a:t> </a:t>
            </a:r>
            <a:r>
              <a:rPr lang="en-US" altLang="zh-CN" sz="2800" dirty="0"/>
              <a:t>Jun</a:t>
            </a:r>
            <a:r>
              <a:rPr lang="zh-CN" altLang="en-US" sz="2800" dirty="0"/>
              <a:t> </a:t>
            </a:r>
            <a:r>
              <a:rPr lang="en-US" altLang="zh-CN" sz="2800" dirty="0"/>
              <a:t>Zhu,</a:t>
            </a:r>
            <a:r>
              <a:rPr lang="zh-CN" altLang="en-US" sz="2800" dirty="0"/>
              <a:t> </a:t>
            </a:r>
            <a:r>
              <a:rPr lang="en-US" altLang="zh-CN" sz="2800" dirty="0"/>
              <a:t>Bo</a:t>
            </a:r>
            <a:r>
              <a:rPr lang="zh-CN" altLang="en-US" sz="2800" dirty="0"/>
              <a:t> </a:t>
            </a:r>
            <a:r>
              <a:rPr lang="en-US" altLang="zh-CN" sz="2800" dirty="0"/>
              <a:t>Zhang</a:t>
            </a:r>
          </a:p>
          <a:p>
            <a:r>
              <a:rPr kumimoji="1" lang="en-US" altLang="zh-CN" sz="2800" dirty="0" smtClean="0"/>
              <a:t>23/04/2017</a:t>
            </a:r>
            <a:endParaRPr kumimoji="1" lang="en-US" altLang="zh-CN" sz="2800" dirty="0"/>
          </a:p>
          <a:p>
            <a:r>
              <a:rPr kumimoji="1" lang="mr-IN" altLang="zh-CN" dirty="0" err="1">
                <a:hlinkClick r:id="rId3"/>
              </a:rPr>
              <a:t>https</a:t>
            </a:r>
            <a:r>
              <a:rPr kumimoji="1" lang="mr-IN" altLang="zh-CN" dirty="0">
                <a:hlinkClick r:id="rId3"/>
              </a:rPr>
              <a:t>://</a:t>
            </a:r>
            <a:r>
              <a:rPr kumimoji="1" lang="mr-IN" altLang="zh-CN" dirty="0" err="1">
                <a:hlinkClick r:id="rId3"/>
              </a:rPr>
              <a:t>arxiv.org</a:t>
            </a:r>
            <a:r>
              <a:rPr kumimoji="1" lang="mr-IN" altLang="zh-CN" dirty="0">
                <a:hlinkClick r:id="rId3"/>
              </a:rPr>
              <a:t>/</a:t>
            </a:r>
            <a:r>
              <a:rPr kumimoji="1" lang="mr-IN" altLang="zh-CN" dirty="0" err="1">
                <a:hlinkClick r:id="rId3"/>
              </a:rPr>
              <a:t>abs</a:t>
            </a:r>
            <a:r>
              <a:rPr kumimoji="1" lang="mr-IN" altLang="zh-CN" dirty="0">
                <a:hlinkClick r:id="rId3"/>
              </a:rPr>
              <a:t>/1703.04096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35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Challenges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Highly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nonlinear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functions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unclear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working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mechanism.</a:t>
            </a:r>
          </a:p>
          <a:p>
            <a:r>
              <a:rPr kumimoji="1" lang="en-US" altLang="zh-CN" sz="2400" dirty="0"/>
              <a:t>No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clear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definition</a:t>
            </a:r>
            <a:r>
              <a:rPr kumimoji="1" lang="en-US" altLang="zh-CN" sz="2400" dirty="0"/>
              <a:t>.</a:t>
            </a:r>
          </a:p>
          <a:p>
            <a:r>
              <a:rPr kumimoji="1" lang="en-US" altLang="zh-CN" sz="2400" dirty="0"/>
              <a:t>There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lack</a:t>
            </a:r>
            <a:r>
              <a:rPr kumimoji="1" lang="zh-CN" altLang="en-US" sz="2400" dirty="0"/>
              <a:t> </a:t>
            </a:r>
            <a:r>
              <a:rPr lang="en-US" altLang="zh-CN" sz="2400" dirty="0"/>
              <a:t>interpretation techniques for </a:t>
            </a:r>
            <a:r>
              <a:rPr lang="en-US" altLang="zh-CN" sz="2400" dirty="0" smtClean="0"/>
              <a:t>more </a:t>
            </a:r>
            <a:r>
              <a:rPr lang="en-US" altLang="zh-CN" sz="2400" dirty="0">
                <a:solidFill>
                  <a:srgbClr val="FF0000"/>
                </a:solidFill>
              </a:rPr>
              <a:t>complex architectures</a:t>
            </a:r>
            <a:r>
              <a:rPr lang="en-US" altLang="zh-CN" sz="2400" dirty="0"/>
              <a:t> (involving</a:t>
            </a:r>
            <a:r>
              <a:rPr lang="zh-CN" altLang="en-US" sz="2400" dirty="0"/>
              <a:t> </a:t>
            </a:r>
            <a:r>
              <a:rPr lang="en-US" altLang="zh-CN" sz="2400" dirty="0"/>
              <a:t>CNN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RNN).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features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difficult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visualize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understand.</a:t>
            </a:r>
          </a:p>
          <a:p>
            <a:r>
              <a:rPr lang="en-US" altLang="zh-CN" sz="2400" dirty="0"/>
              <a:t>Previous</a:t>
            </a:r>
            <a:r>
              <a:rPr lang="zh-CN" altLang="en-US" sz="2400" dirty="0"/>
              <a:t> </a:t>
            </a:r>
            <a:r>
              <a:rPr lang="en-US" altLang="zh-CN" sz="2400" dirty="0"/>
              <a:t>works</a:t>
            </a:r>
            <a:r>
              <a:rPr lang="zh-CN" altLang="en-US" sz="2400" dirty="0"/>
              <a:t> </a:t>
            </a:r>
            <a:r>
              <a:rPr lang="en-US" altLang="zh-CN" sz="2400" dirty="0"/>
              <a:t>perform</a:t>
            </a:r>
            <a:r>
              <a:rPr lang="zh-CN" altLang="en-US" sz="2400" dirty="0"/>
              <a:t> </a:t>
            </a:r>
            <a:r>
              <a:rPr lang="en-US" altLang="zh-CN" sz="2400" dirty="0"/>
              <a:t>interpretation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visualization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after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process.</a:t>
            </a:r>
          </a:p>
          <a:p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interpretation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errors</a:t>
            </a:r>
            <a:r>
              <a:rPr lang="en-US" altLang="zh-CN" sz="2400" dirty="0"/>
              <a:t>.</a:t>
            </a:r>
          </a:p>
          <a:p>
            <a:endParaRPr kumimoji="1" lang="zh-CN" altLang="en-US" sz="2400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 rotWithShape="1">
          <a:blip r:embed="rId3"/>
          <a:srcRect l="45650" t="31951" r="16678" b="34416"/>
          <a:stretch/>
        </p:blipFill>
        <p:spPr bwMode="auto">
          <a:xfrm>
            <a:off x="6320408" y="4244845"/>
            <a:ext cx="4392488" cy="206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91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106490"/>
          </a:xfrm>
        </p:spPr>
        <p:txBody>
          <a:bodyPr/>
          <a:lstStyle/>
          <a:p>
            <a:r>
              <a:rPr kumimoji="1" lang="en-US" altLang="zh-CN"/>
              <a:t>Motivation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Incorporate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interpretability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learning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process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semantic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information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Force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induce</a:t>
            </a:r>
            <a:r>
              <a:rPr lang="zh-CN" altLang="en-US" dirty="0"/>
              <a:t> </a:t>
            </a:r>
            <a:r>
              <a:rPr lang="en-US" altLang="zh-CN" dirty="0"/>
              <a:t>interpretable</a:t>
            </a:r>
            <a:r>
              <a:rPr lang="zh-CN" altLang="en-US" dirty="0"/>
              <a:t> </a:t>
            </a:r>
            <a:r>
              <a:rPr lang="en-US" altLang="zh-CN" dirty="0"/>
              <a:t>features.</a:t>
            </a:r>
          </a:p>
          <a:p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captioning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Complex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uninterpretable</a:t>
            </a:r>
            <a:r>
              <a:rPr lang="zh-CN" altLang="en-US" dirty="0"/>
              <a:t> </a:t>
            </a:r>
            <a:r>
              <a:rPr lang="en-US" altLang="zh-CN" dirty="0"/>
              <a:t>features.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Rich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semantic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information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embedded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smtClean="0"/>
              <a:t>descriptions.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6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106490"/>
          </a:xfrm>
        </p:spPr>
        <p:txBody>
          <a:bodyPr/>
          <a:lstStyle/>
          <a:p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Captioning</a:t>
            </a:r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838200" y="1690690"/>
            <a:ext cx="9080500" cy="941264"/>
          </a:xfrm>
          <a:prstGeom prst="roundRect">
            <a:avLst/>
          </a:prstGeom>
          <a:gradFill rotWithShape="1">
            <a:gsLst>
              <a:gs pos="0">
                <a:srgbClr val="FF0000">
                  <a:alpha val="88000"/>
                </a:srgbClr>
              </a:gs>
              <a:gs pos="100000">
                <a:srgbClr val="FFBEBE"/>
              </a:gs>
            </a:gsLst>
            <a:lin ang="0" scaled="1"/>
          </a:gradFill>
          <a:ln w="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cript MT Bold" pitchFamily="66" charset="0"/>
                <a:ea typeface="黑体" pitchFamily="49" charset="-122"/>
              </a:rPr>
              <a:t>Task: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cript MT Bold" pitchFamily="66" charset="0"/>
                <a:ea typeface="黑体" pitchFamily="49" charset="-122"/>
              </a:rPr>
              <a:t> </a:t>
            </a:r>
            <a:r>
              <a:rPr kumimoji="1" lang="en-US" altLang="zh-CN" sz="2400" dirty="0"/>
              <a:t>Automatically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describe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video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 smtClean="0"/>
              <a:t>a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complete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natural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sentence</a:t>
            </a:r>
            <a:r>
              <a:rPr kumimoji="1" lang="en-US" altLang="zh-CN" sz="2400" dirty="0" smtClean="0"/>
              <a:t>.</a:t>
            </a:r>
            <a:endParaRPr kumimoji="1" lang="zh-CN" altLang="en-US" sz="2400" dirty="0"/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cript MT Bold" pitchFamily="66" charset="0"/>
                <a:ea typeface="黑体" pitchFamily="49" charset="-122"/>
              </a:rPr>
              <a:t> 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cript MT Bold" pitchFamily="66" charset="0"/>
              <a:ea typeface="黑体" pitchFamily="49" charset="-122"/>
            </a:endParaRP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424" y="3579144"/>
            <a:ext cx="3542928" cy="2066708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 bwMode="auto">
          <a:xfrm>
            <a:off x="4945683" y="4288462"/>
            <a:ext cx="725834" cy="648072"/>
          </a:xfrm>
          <a:prstGeom prst="rightArrow">
            <a:avLst/>
          </a:prstGeom>
          <a:gradFill rotWithShape="1">
            <a:gsLst>
              <a:gs pos="0">
                <a:srgbClr val="FF0000">
                  <a:alpha val="88000"/>
                </a:srgbClr>
              </a:gs>
              <a:gs pos="100000">
                <a:srgbClr val="FFBEBE"/>
              </a:gs>
            </a:gsLst>
            <a:lin ang="0" scaled="1"/>
          </a:gradFill>
          <a:ln w="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cript MT Bold" pitchFamily="66" charset="0"/>
              <a:ea typeface="黑体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463" y="3579144"/>
            <a:ext cx="3754700" cy="20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106490"/>
          </a:xfrm>
        </p:spPr>
        <p:txBody>
          <a:bodyPr/>
          <a:lstStyle/>
          <a:p>
            <a:r>
              <a:rPr kumimoji="1" lang="en-US" altLang="zh-CN" dirty="0"/>
              <a:t>Interpretive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Lead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neurons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learn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detect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semantic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attributes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text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descriptions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(as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videos)</a:t>
                </a:r>
              </a:p>
              <a:p>
                <a:r>
                  <a:rPr kumimoji="1" lang="en-US" altLang="zh-CN" dirty="0"/>
                  <a:t>Semantic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representation: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Topics</a:t>
                </a:r>
              </a:p>
              <a:p>
                <a:pPr lvl="1"/>
                <a:r>
                  <a:rPr kumimoji="1" lang="en-US" altLang="zh-CN" dirty="0"/>
                  <a:t>Concatenate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descriptions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video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together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“document”.</a:t>
                </a:r>
              </a:p>
              <a:p>
                <a:pPr lvl="1"/>
                <a:r>
                  <a:rPr kumimoji="1" lang="en-US" altLang="zh-CN" dirty="0"/>
                  <a:t>Use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LDA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topic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representation.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𝑠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{0,1}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Interpretive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Loss: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𝑉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, </m:t>
                        </m:r>
                        <m:r>
                          <a:rPr kumimoji="1" lang="en-US" altLang="zh-CN" b="1">
                            <a:latin typeface="Cambria Math" charset="0"/>
                          </a:rPr>
                          <m:t>𝐬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mr-IN" altLang="zh-CN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kumimoji="1" lang="is-IS" altLang="zh-CN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kumimoji="1"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  <m:r>
                              <a:rPr kumimoji="1"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20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6900"/>
            <a:ext cx="10515600" cy="1093790"/>
          </a:xfrm>
        </p:spPr>
        <p:txBody>
          <a:bodyPr/>
          <a:lstStyle/>
          <a:p>
            <a:r>
              <a:rPr kumimoji="1" lang="en-US" altLang="zh-CN"/>
              <a:t>Framework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81075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Interpretive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Loss: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𝐼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𝑉</m:t>
                    </m:r>
                    <m:r>
                      <a:rPr kumimoji="1" lang="en-US" altLang="zh-CN" i="1">
                        <a:latin typeface="Cambria Math" charset="0"/>
                      </a:rPr>
                      <m:t>, </m:t>
                    </m:r>
                    <m:r>
                      <a:rPr kumimoji="1" lang="en-US" altLang="zh-CN" b="1">
                        <a:latin typeface="Cambria Math" charset="0"/>
                      </a:rPr>
                      <m:t>𝐬</m:t>
                    </m:r>
                    <m:r>
                      <a:rPr kumimoji="1"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Joint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training: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𝐿</m:t>
                    </m:r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𝑇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81075"/>
              </a:xfrm>
              <a:blipFill rotWithShape="0">
                <a:blip r:embed="rId2"/>
                <a:stretch>
                  <a:fillRect l="-1043" t="-13665" b="-10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941635"/>
            <a:ext cx="8077200" cy="29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10515600" cy="1081090"/>
          </a:xfrm>
        </p:spPr>
        <p:txBody>
          <a:bodyPr/>
          <a:lstStyle/>
          <a:p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Maximization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Find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neuron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that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makes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contribution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given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video.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zh-CN" altLang="en-US" i="1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zh-CN" alt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\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i="1">
                                      <a:latin typeface="Cambria Math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)]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general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algorithm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applied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visualization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Also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related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gradient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methods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(deconvolution)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324" y="3679552"/>
            <a:ext cx="3441700" cy="177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25740" y="3801368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Zintgraf</a:t>
            </a:r>
            <a:r>
              <a:rPr lang="en-US" altLang="zh-CN" dirty="0"/>
              <a:t>, L. M., Cohen, T. S., Adel, T., &amp; Welling, M. (2017). Visualizing Deep Neural Network Decisions: Prediction Difference Analysis. </a:t>
            </a:r>
            <a:r>
              <a:rPr lang="en-US" altLang="zh-CN" i="1" dirty="0" smtClean="0"/>
              <a:t>In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ICLR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2017.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03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6900"/>
            <a:ext cx="10515600" cy="1093790"/>
          </a:xfrm>
        </p:spPr>
        <p:txBody>
          <a:bodyPr/>
          <a:lstStyle/>
          <a:p>
            <a:r>
              <a:rPr kumimoji="1" lang="en-US" altLang="zh-CN"/>
              <a:t>Experiments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Dataset: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YouTubeClips</a:t>
                </a:r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1970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videos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(1200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100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/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670)</a:t>
                </a:r>
              </a:p>
              <a:p>
                <a:pPr lvl="1"/>
                <a:r>
                  <a:rPr kumimoji="1" lang="en-US" altLang="zh-CN" dirty="0"/>
                  <a:t>~40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descriptions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each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video</a:t>
                </a:r>
              </a:p>
              <a:p>
                <a:r>
                  <a:rPr kumimoji="1" lang="en-US" altLang="zh-CN" dirty="0"/>
                  <a:t>Feature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Extraction: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GoogLeNet</a:t>
                </a:r>
                <a:endParaRPr kumimoji="1" lang="en-US" altLang="zh-CN" dirty="0"/>
              </a:p>
              <a:p>
                <a:r>
                  <a:rPr kumimoji="1" lang="en-US" altLang="zh-CN" dirty="0"/>
                  <a:t>Loss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𝐿</m:t>
                      </m:r>
                      <m:r>
                        <a:rPr kumimoji="1" lang="en-US" altLang="zh-CN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zh-C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is-IS" altLang="zh-CN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sSubSup>
                            <m:sSubSupPr>
                              <m:ctrlP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kumimoji="1" lang="is-I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p>
                              </m:sSubSup>
                            </m:sup>
                            <m:e>
                              <m:func>
                                <m:funcPr>
                                  <m:ctrlPr>
                                    <a:rPr kumimoji="1" lang="zh-CN" alt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&lt;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balance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weight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improve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interpretability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while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maintaining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performance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8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500" y="571500"/>
            <a:ext cx="10515600" cy="1119190"/>
          </a:xfrm>
        </p:spPr>
        <p:txBody>
          <a:bodyPr/>
          <a:lstStyle/>
          <a:p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1" y="2213190"/>
            <a:ext cx="6885742" cy="2892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0" y="2516466"/>
            <a:ext cx="3771900" cy="2222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44986" y="177585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Dog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18780" y="177585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Girl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483348" y="1775852"/>
            <a:ext cx="64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Walk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232624" y="177585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Dance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38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106490"/>
          </a:xfrm>
        </p:spPr>
        <p:txBody>
          <a:bodyPr/>
          <a:lstStyle/>
          <a:p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Visualization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43" y="1800225"/>
            <a:ext cx="8576914" cy="4351338"/>
          </a:xfrm>
        </p:spPr>
      </p:pic>
    </p:spTree>
    <p:extLst>
      <p:ext uri="{BB962C8B-B14F-4D97-AF65-F5344CB8AC3E}">
        <p14:creationId xmlns:p14="http://schemas.microsoft.com/office/powerpoint/2010/main" val="18290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10515600" cy="1119190"/>
          </a:xfrm>
        </p:spPr>
        <p:txBody>
          <a:bodyPr/>
          <a:lstStyle/>
          <a:p>
            <a:r>
              <a:rPr kumimoji="1" lang="en-US" altLang="zh-CN" dirty="0"/>
              <a:t>Human-in-the-loop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Human-in-the-loop</a:t>
                </a:r>
              </a:p>
              <a:p>
                <a:pPr lvl="1"/>
                <a:r>
                  <a:rPr kumimoji="1" lang="en-US" altLang="zh-CN" dirty="0"/>
                  <a:t>Get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human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users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involved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learning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process</a:t>
                </a:r>
              </a:p>
              <a:p>
                <a:pPr lvl="1"/>
                <a:r>
                  <a:rPr kumimoji="1" lang="en-US" altLang="zh-CN" dirty="0"/>
                  <a:t>Embedding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human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knowledge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</a:p>
              <a:p>
                <a:pPr lvl="1"/>
                <a:r>
                  <a:rPr kumimoji="1" lang="en-US" altLang="zh-CN" dirty="0"/>
                  <a:t>Correct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system’s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mistake</a:t>
                </a:r>
              </a:p>
              <a:p>
                <a:r>
                  <a:rPr kumimoji="1" lang="en-US" altLang="zh-CN" dirty="0"/>
                  <a:t>Procedure:</a:t>
                </a:r>
              </a:p>
              <a:p>
                <a:pPr lvl="1"/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inaccurate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prediction,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human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users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provide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missing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topic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𝑡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Activation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enhancement: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retrieve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neurons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associated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with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𝑡</m:t>
                    </m:r>
                  </m:oMath>
                </a14:m>
                <a:r>
                  <a:rPr kumimoji="1" lang="en-US" altLang="zh-CN" dirty="0"/>
                  <a:t>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add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average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activation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subset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training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data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containing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topic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</a:rPr>
                      <m:t>𝑡</m:t>
                    </m:r>
                  </m:oMath>
                </a14:m>
                <a:r>
                  <a:rPr kumimoji="1" lang="en-US" altLang="zh-CN" dirty="0"/>
                  <a:t>;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turn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feature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𝑣</m:t>
                        </m:r>
                      </m:e>
                      <m:sup>
                        <m:r>
                          <a:rPr kumimoji="1" lang="zh-CN" alt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Correction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propagation: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h𝑢𝑚𝑎𝑛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kumimoji="1" lang="zh-CN" altLang="en-US" i="1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</a:rPr>
                        <m:t>+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3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6900"/>
            <a:ext cx="10515600" cy="1093789"/>
          </a:xfrm>
        </p:spPr>
        <p:txBody>
          <a:bodyPr/>
          <a:lstStyle/>
          <a:p>
            <a:r>
              <a:rPr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</a:p>
          <a:p>
            <a:r>
              <a:rPr lang="en-US" altLang="zh-CN" dirty="0"/>
              <a:t>Motivation</a:t>
            </a:r>
          </a:p>
          <a:p>
            <a:r>
              <a:rPr lang="en-US" altLang="zh-CN" dirty="0"/>
              <a:t>Methodology</a:t>
            </a:r>
          </a:p>
          <a:p>
            <a:r>
              <a:rPr lang="en-US" altLang="zh-CN" dirty="0"/>
              <a:t>Experiments</a:t>
            </a:r>
          </a:p>
          <a:p>
            <a:r>
              <a:rPr lang="en-US" altLang="zh-CN" dirty="0"/>
              <a:t>Human-in-the-loop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7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10515600" cy="1119190"/>
          </a:xfrm>
        </p:spPr>
        <p:txBody>
          <a:bodyPr/>
          <a:lstStyle/>
          <a:p>
            <a:r>
              <a:rPr kumimoji="1" lang="en-US" altLang="zh-CN"/>
              <a:t>Human-in-the-loop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41475"/>
          </a:xfrm>
        </p:spPr>
        <p:txBody>
          <a:bodyPr/>
          <a:lstStyle/>
          <a:p>
            <a:r>
              <a:rPr kumimoji="1" lang="en-US" altLang="zh-CN" dirty="0"/>
              <a:t>Split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parts;</a:t>
            </a:r>
            <a:r>
              <a:rPr kumimoji="1" lang="zh-CN" altLang="en-US" dirty="0"/>
              <a:t> </a:t>
            </a:r>
            <a:r>
              <a:rPr kumimoji="1" lang="en-US" altLang="zh-CN" dirty="0"/>
              <a:t>refine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half;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half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01888"/>
            <a:ext cx="8077200" cy="347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9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55640" y="1844824"/>
            <a:ext cx="6411416" cy="2209800"/>
          </a:xfrm>
        </p:spPr>
        <p:txBody>
          <a:bodyPr/>
          <a:lstStyle/>
          <a:p>
            <a:pPr algn="ctr"/>
            <a:r>
              <a:rPr lang="en-US" altLang="zh-CN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Q &amp; A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053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6900"/>
            <a:ext cx="10515600" cy="1093788"/>
          </a:xfrm>
        </p:spPr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Interpretability?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5142064"/>
            <a:ext cx="4398095" cy="16090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83768" y="5711725"/>
            <a:ext cx="105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076057" y="5719524"/>
            <a:ext cx="107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Yield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</a:t>
            </a:r>
            <a:endParaRPr kumimoji="1"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927100" y="1884364"/>
            <a:ext cx="8077200" cy="404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817" y="1915093"/>
            <a:ext cx="3943846" cy="31683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50646" y="5099058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story</a:t>
            </a:r>
            <a:endParaRPr kumimoji="1"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814760" y="4705183"/>
            <a:ext cx="8077200" cy="4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kern="0" dirty="0"/>
              <a:t>When</a:t>
            </a:r>
            <a:r>
              <a:rPr lang="zh-CN" altLang="en-US" kern="0" dirty="0"/>
              <a:t> </a:t>
            </a:r>
            <a:r>
              <a:rPr lang="en-US" altLang="zh-CN" kern="0" dirty="0"/>
              <a:t>do</a:t>
            </a:r>
            <a:r>
              <a:rPr lang="zh-CN" altLang="en-US" kern="0" dirty="0"/>
              <a:t> </a:t>
            </a:r>
            <a:r>
              <a:rPr lang="en-US" altLang="zh-CN" kern="0" dirty="0"/>
              <a:t>you</a:t>
            </a:r>
            <a:r>
              <a:rPr lang="zh-CN" altLang="en-US" kern="0" dirty="0"/>
              <a:t> </a:t>
            </a:r>
            <a:r>
              <a:rPr lang="en-US" altLang="zh-CN" kern="0" dirty="0"/>
              <a:t>make</a:t>
            </a:r>
            <a:r>
              <a:rPr lang="zh-CN" altLang="en-US" kern="0" dirty="0"/>
              <a:t> </a:t>
            </a:r>
            <a:r>
              <a:rPr lang="en-US" altLang="zh-CN" kern="0" dirty="0"/>
              <a:t>a</a:t>
            </a:r>
            <a:r>
              <a:rPr lang="zh-CN" altLang="en-US" kern="0" dirty="0"/>
              <a:t> </a:t>
            </a:r>
            <a:r>
              <a:rPr lang="en-US" altLang="zh-CN" kern="0" dirty="0"/>
              <a:t>mistake?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00" y="2289201"/>
            <a:ext cx="3983780" cy="224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6900"/>
            <a:ext cx="10515600" cy="1093790"/>
          </a:xfrm>
        </p:spPr>
        <p:txBody>
          <a:bodyPr/>
          <a:lstStyle/>
          <a:p>
            <a:r>
              <a:rPr lang="en-US" altLang="zh-CN" dirty="0"/>
              <a:t>Interpretable</a:t>
            </a:r>
            <a:r>
              <a:rPr lang="zh-CN" altLang="en-US" dirty="0"/>
              <a:t> </a:t>
            </a:r>
            <a:r>
              <a:rPr lang="en-US" altLang="zh-CN" dirty="0"/>
              <a:t>Machine Learning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690690"/>
            <a:ext cx="8766810" cy="50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4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10515600" cy="1119190"/>
          </a:xfrm>
        </p:spPr>
        <p:txBody>
          <a:bodyPr/>
          <a:lstStyle/>
          <a:p>
            <a:r>
              <a:rPr lang="en-US" altLang="zh-CN"/>
              <a:t>Purpose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2400" dirty="0"/>
              <a:t>Develop algorithms that facilitate users to understand the rationale for the system's decisions </a:t>
            </a: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Provide an explanation of individual decisions</a:t>
            </a: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Understand the system's overall strengths and weaknesses</a:t>
            </a: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Predict how the system will behave in the future </a:t>
            </a:r>
          </a:p>
          <a:p>
            <a:pPr lvl="1">
              <a:spcBef>
                <a:spcPts val="180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Correct the system's mistakes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45800" t="32071" r="16925" b="35059"/>
          <a:stretch/>
        </p:blipFill>
        <p:spPr>
          <a:xfrm>
            <a:off x="6241232" y="4001294"/>
            <a:ext cx="511256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84200"/>
            <a:ext cx="10515600" cy="1106490"/>
          </a:xfrm>
        </p:spPr>
        <p:txBody>
          <a:bodyPr/>
          <a:lstStyle/>
          <a:p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9475"/>
          </a:xfrm>
        </p:spPr>
        <p:txBody>
          <a:bodyPr/>
          <a:lstStyle/>
          <a:p>
            <a:r>
              <a:rPr kumimoji="1" lang="en-US" altLang="zh-CN" dirty="0"/>
              <a:t>Justification:</a:t>
            </a:r>
            <a:r>
              <a:rPr kumimoji="1" lang="zh-CN" altLang="en-US" dirty="0"/>
              <a:t> </a:t>
            </a:r>
            <a:r>
              <a:rPr lang="en-US" altLang="zh-CN" dirty="0"/>
              <a:t>Jointly predict a class label, and explain </a:t>
            </a:r>
            <a:r>
              <a:rPr lang="en-US" altLang="zh-CN" dirty="0">
                <a:solidFill>
                  <a:srgbClr val="FF0000"/>
                </a:solidFill>
              </a:rPr>
              <a:t>why</a:t>
            </a:r>
            <a:r>
              <a:rPr lang="en-US" altLang="zh-CN" dirty="0"/>
              <a:t> the predicted label is appropriate for the image</a:t>
            </a:r>
            <a:endParaRPr kumimoji="1"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" t="-1" r="2219" b="6870"/>
          <a:stretch/>
        </p:blipFill>
        <p:spPr bwMode="auto">
          <a:xfrm>
            <a:off x="1504628" y="2877195"/>
            <a:ext cx="4968552" cy="195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108" y="2687464"/>
            <a:ext cx="278606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 bwMode="auto">
          <a:xfrm>
            <a:off x="6588274" y="3597275"/>
            <a:ext cx="725834" cy="648072"/>
          </a:xfrm>
          <a:prstGeom prst="rightArrow">
            <a:avLst/>
          </a:prstGeom>
          <a:gradFill rotWithShape="1">
            <a:gsLst>
              <a:gs pos="0">
                <a:srgbClr val="FF0000">
                  <a:alpha val="88000"/>
                </a:srgbClr>
              </a:gs>
              <a:gs pos="100000">
                <a:srgbClr val="FFBEBE"/>
              </a:gs>
            </a:gsLst>
            <a:lin ang="0" scaled="1"/>
          </a:gradFill>
          <a:ln w="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cript MT Bold" pitchFamily="66" charset="0"/>
              <a:ea typeface="黑体" pitchFamily="49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838200" y="5137522"/>
            <a:ext cx="10515600" cy="8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kern="0" dirty="0"/>
              <a:t>Hendricks L.A., </a:t>
            </a:r>
            <a:r>
              <a:rPr lang="en-US" altLang="zh-CN" sz="2000" kern="0" dirty="0" err="1"/>
              <a:t>Akata</a:t>
            </a:r>
            <a:r>
              <a:rPr lang="en-US" altLang="zh-CN" sz="2000" kern="0" dirty="0"/>
              <a:t> Z., </a:t>
            </a:r>
            <a:r>
              <a:rPr lang="en-US" altLang="zh-CN" sz="2000" kern="0" dirty="0" err="1"/>
              <a:t>Rohrbach</a:t>
            </a:r>
            <a:r>
              <a:rPr lang="en-US" altLang="zh-CN" sz="2000" kern="0" dirty="0"/>
              <a:t> M., Donahue J., Schiele B., Darrell T. (2016) Generating Visual Explanations. </a:t>
            </a:r>
            <a:r>
              <a:rPr lang="en-US" altLang="zh-CN" sz="2000" kern="0" dirty="0" err="1"/>
              <a:t>In:Computer</a:t>
            </a:r>
            <a:r>
              <a:rPr lang="en-US" altLang="zh-CN" sz="2000" kern="0" dirty="0"/>
              <a:t> Vision – ECCV 2016. </a:t>
            </a:r>
          </a:p>
        </p:txBody>
      </p:sp>
    </p:spTree>
    <p:extLst>
      <p:ext uri="{BB962C8B-B14F-4D97-AF65-F5344CB8AC3E}">
        <p14:creationId xmlns:p14="http://schemas.microsoft.com/office/powerpoint/2010/main" val="173407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10515600" cy="1119190"/>
          </a:xfrm>
        </p:spPr>
        <p:txBody>
          <a:bodyPr/>
          <a:lstStyle/>
          <a:p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9275"/>
          </a:xfrm>
        </p:spPr>
        <p:txBody>
          <a:bodyPr/>
          <a:lstStyle/>
          <a:p>
            <a:r>
              <a:rPr kumimoji="1" lang="en-US" altLang="zh-CN" kern="0" dirty="0"/>
              <a:t>Justification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and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pointing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to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the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evidence</a:t>
            </a:r>
          </a:p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12" y="2509835"/>
            <a:ext cx="4254500" cy="3403600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5791200" y="3222625"/>
            <a:ext cx="5905500" cy="549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Park, D. H., Hendricks, L. A., </a:t>
            </a:r>
            <a:r>
              <a:rPr lang="en-US" altLang="zh-CN" sz="2000" dirty="0" err="1"/>
              <a:t>Akata</a:t>
            </a:r>
            <a:r>
              <a:rPr lang="en-US" altLang="zh-CN" sz="2000" dirty="0"/>
              <a:t>, Z., Schiele, B., Darrell, T., &amp; </a:t>
            </a:r>
            <a:r>
              <a:rPr lang="en-US" altLang="zh-CN" sz="2000" dirty="0" err="1"/>
              <a:t>Rohrbach</a:t>
            </a:r>
            <a:r>
              <a:rPr lang="en-US" altLang="zh-CN" sz="2000" dirty="0"/>
              <a:t>, M. (2016). Attentive Explanations: Justifying Decisions and Pointing to the Evidence. </a:t>
            </a:r>
            <a:r>
              <a:rPr lang="en-US" altLang="zh-CN" sz="2000" i="1" dirty="0" err="1"/>
              <a:t>arXiv</a:t>
            </a:r>
            <a:r>
              <a:rPr lang="en-US" altLang="zh-CN" sz="2000" i="1" dirty="0"/>
              <a:t> preprint arXiv:1612.04757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334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10515600" cy="1119190"/>
          </a:xfrm>
        </p:spPr>
        <p:txBody>
          <a:bodyPr/>
          <a:lstStyle/>
          <a:p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775"/>
          </a:xfrm>
        </p:spPr>
        <p:txBody>
          <a:bodyPr/>
          <a:lstStyle/>
          <a:p>
            <a:r>
              <a:rPr kumimoji="1" lang="en-US" altLang="zh-CN" smtClean="0"/>
              <a:t>Visualization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329042"/>
            <a:ext cx="9144000" cy="17972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60" y="3841210"/>
            <a:ext cx="7835900" cy="2011288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966200" y="2562225"/>
            <a:ext cx="3225800" cy="2886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Zhou, B., Khosla, A., </a:t>
            </a:r>
            <a:r>
              <a:rPr lang="en-US" altLang="zh-CN" sz="2000" dirty="0" err="1"/>
              <a:t>Lapedriza</a:t>
            </a:r>
            <a:r>
              <a:rPr lang="en-US" altLang="zh-CN" sz="2000" dirty="0"/>
              <a:t>, A., Oliva, A., &amp; </a:t>
            </a:r>
            <a:r>
              <a:rPr lang="en-US" altLang="zh-CN" sz="2000" dirty="0" err="1"/>
              <a:t>Torralba</a:t>
            </a:r>
            <a:r>
              <a:rPr lang="en-US" altLang="zh-CN" sz="2000" dirty="0"/>
              <a:t>, A. Learning deep features for discriminative localization. In </a:t>
            </a:r>
            <a:r>
              <a:rPr lang="en-US" altLang="zh-CN" sz="2000" i="1" dirty="0"/>
              <a:t>CVPR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2016</a:t>
            </a:r>
            <a:r>
              <a:rPr lang="en-US" altLang="zh-CN" sz="2000" i="1" dirty="0" smtClean="0"/>
              <a:t>.</a:t>
            </a:r>
          </a:p>
          <a:p>
            <a:r>
              <a:rPr lang="en-US" altLang="zh-CN" sz="2000" dirty="0" err="1"/>
              <a:t>Selvaraju</a:t>
            </a:r>
            <a:r>
              <a:rPr lang="en-US" altLang="zh-CN" sz="2000" dirty="0"/>
              <a:t>, R. R., Das, A., </a:t>
            </a:r>
            <a:r>
              <a:rPr lang="en-US" altLang="zh-CN" sz="2000" dirty="0" err="1"/>
              <a:t>Vedantam</a:t>
            </a:r>
            <a:r>
              <a:rPr lang="en-US" altLang="zh-CN" sz="2000" dirty="0"/>
              <a:t>, R., Cogswell, M., Parikh, D., &amp; </a:t>
            </a:r>
            <a:r>
              <a:rPr lang="en-US" altLang="zh-CN" sz="2000" dirty="0" err="1"/>
              <a:t>Batra</a:t>
            </a:r>
            <a:r>
              <a:rPr lang="en-US" altLang="zh-CN" sz="2000" dirty="0"/>
              <a:t>, D. Grad-CAM: Why did you say that?. </a:t>
            </a:r>
            <a:r>
              <a:rPr lang="en-US" altLang="zh-CN" sz="2000" i="1" dirty="0" err="1"/>
              <a:t>arXiv</a:t>
            </a:r>
            <a:r>
              <a:rPr lang="en-US" altLang="zh-CN" sz="2000" i="1" dirty="0"/>
              <a:t> preprint arXiv:1611.07450</a:t>
            </a:r>
            <a:r>
              <a:rPr lang="en-US" altLang="zh-CN" sz="2000" dirty="0"/>
              <a:t>.</a:t>
            </a:r>
            <a:endParaRPr lang="zh-CN" altLang="en-US" sz="2000" kern="0" dirty="0"/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8784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71500"/>
            <a:ext cx="10515600" cy="1119190"/>
          </a:xfrm>
        </p:spPr>
        <p:txBody>
          <a:bodyPr/>
          <a:lstStyle/>
          <a:p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775"/>
          </a:xfrm>
        </p:spPr>
        <p:txBody>
          <a:bodyPr/>
          <a:lstStyle/>
          <a:p>
            <a:r>
              <a:rPr kumimoji="1" lang="en-US" altLang="zh-CN" smtClean="0"/>
              <a:t>Visualization</a:t>
            </a:r>
            <a:endParaRPr kumimoji="1"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325960" y="5107077"/>
            <a:ext cx="5535840" cy="189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err="1"/>
              <a:t>Yosinski</a:t>
            </a:r>
            <a:r>
              <a:rPr lang="en-US" altLang="zh-CN" sz="1600" dirty="0"/>
              <a:t>, J., </a:t>
            </a:r>
            <a:r>
              <a:rPr lang="en-US" altLang="zh-CN" sz="1600" dirty="0" err="1"/>
              <a:t>Clune</a:t>
            </a:r>
            <a:r>
              <a:rPr lang="en-US" altLang="zh-CN" sz="1600" dirty="0"/>
              <a:t>, J., Nguyen, A., Fuchs, T., &amp; Lipson, H. Understanding neural networks through deep visualization. </a:t>
            </a:r>
            <a:r>
              <a:rPr lang="en-US" altLang="zh-CN" sz="1600" i="1" dirty="0"/>
              <a:t>In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ICML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2016</a:t>
            </a:r>
            <a:r>
              <a:rPr lang="en-US" altLang="zh-CN" sz="1600" dirty="0"/>
              <a:t>.</a:t>
            </a:r>
            <a:endParaRPr lang="en-US" altLang="zh-CN" sz="1600" kern="0" dirty="0"/>
          </a:p>
          <a:p>
            <a:r>
              <a:rPr lang="en-US" altLang="zh-CN" sz="1600" dirty="0"/>
              <a:t>Striving For Simplicity:</a:t>
            </a:r>
            <a:r>
              <a:rPr lang="zh-CN" altLang="en-US" sz="1600" dirty="0"/>
              <a:t> </a:t>
            </a:r>
            <a:r>
              <a:rPr lang="en-US" altLang="zh-CN" sz="1600" dirty="0"/>
              <a:t>The All Convolutional </a:t>
            </a:r>
            <a:r>
              <a:rPr lang="en-US" altLang="zh-CN" sz="1600" dirty="0" smtClean="0"/>
              <a:t>Net</a:t>
            </a:r>
          </a:p>
          <a:p>
            <a:r>
              <a:rPr lang="en-US" altLang="zh-CN" sz="1600" dirty="0"/>
              <a:t>Zhou, B., Khosla, A., </a:t>
            </a:r>
            <a:r>
              <a:rPr lang="en-US" altLang="zh-CN" sz="1600" dirty="0" err="1"/>
              <a:t>Lapedriza</a:t>
            </a:r>
            <a:r>
              <a:rPr lang="en-US" altLang="zh-CN" sz="1600" dirty="0"/>
              <a:t>, A., Oliva, A., &amp; </a:t>
            </a:r>
            <a:r>
              <a:rPr lang="en-US" altLang="zh-CN" sz="1600" dirty="0" err="1"/>
              <a:t>Torralba</a:t>
            </a:r>
            <a:r>
              <a:rPr lang="en-US" altLang="zh-CN" sz="1600" dirty="0"/>
              <a:t>, A. Object detectors emerge in deep scene </a:t>
            </a:r>
            <a:r>
              <a:rPr lang="en-US" altLang="zh-CN" sz="1600" dirty="0" err="1"/>
              <a:t>cnns</a:t>
            </a:r>
            <a:r>
              <a:rPr lang="en-US" altLang="zh-CN" sz="1600" dirty="0"/>
              <a:t>. </a:t>
            </a:r>
            <a:r>
              <a:rPr lang="en-US" altLang="zh-CN" sz="1600" i="1" dirty="0"/>
              <a:t>In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ICLR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2015</a:t>
            </a:r>
            <a:r>
              <a:rPr lang="en-US" altLang="zh-CN" sz="1600" dirty="0"/>
              <a:t>.</a:t>
            </a:r>
            <a:endParaRPr lang="en-US" altLang="zh-CN" sz="1600" kern="0" dirty="0"/>
          </a:p>
          <a:p>
            <a:endParaRPr lang="en-US" altLang="zh-CN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32" y="2366392"/>
            <a:ext cx="4824276" cy="16976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80" y="4130282"/>
            <a:ext cx="4520980" cy="2636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960" y="1966912"/>
            <a:ext cx="5205640" cy="303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1355</Words>
  <Application>Microsoft Macintosh PowerPoint</Application>
  <PresentationFormat>宽屏</PresentationFormat>
  <Paragraphs>118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Calibri</vt:lpstr>
      <vt:lpstr>Calibri Light</vt:lpstr>
      <vt:lpstr>Cambria Math</vt:lpstr>
      <vt:lpstr>Mangal</vt:lpstr>
      <vt:lpstr>Script MT Bold</vt:lpstr>
      <vt:lpstr>Times New Roman</vt:lpstr>
      <vt:lpstr>Wingdings</vt:lpstr>
      <vt:lpstr>黑体</vt:lpstr>
      <vt:lpstr>华文楷体</vt:lpstr>
      <vt:lpstr>宋体</vt:lpstr>
      <vt:lpstr>Arial</vt:lpstr>
      <vt:lpstr>Office 主题</vt:lpstr>
      <vt:lpstr>Improving Interpretability of  Deep Neural Networks  with Semantic Information</vt:lpstr>
      <vt:lpstr>Contents</vt:lpstr>
      <vt:lpstr>Why do we need Interpretability?</vt:lpstr>
      <vt:lpstr>Interpretable Machine Learning</vt:lpstr>
      <vt:lpstr>Purpose</vt:lpstr>
      <vt:lpstr>Related Works</vt:lpstr>
      <vt:lpstr>Related Works</vt:lpstr>
      <vt:lpstr>Related Works </vt:lpstr>
      <vt:lpstr>Related Works </vt:lpstr>
      <vt:lpstr>Challenges</vt:lpstr>
      <vt:lpstr>Motivation</vt:lpstr>
      <vt:lpstr>Video Captioning</vt:lpstr>
      <vt:lpstr>Interpretive Loss</vt:lpstr>
      <vt:lpstr>Framework</vt:lpstr>
      <vt:lpstr>Prediction Difference Maximization</vt:lpstr>
      <vt:lpstr>Experiments</vt:lpstr>
      <vt:lpstr>Feature Visualization</vt:lpstr>
      <vt:lpstr>Feature Visualization</vt:lpstr>
      <vt:lpstr>Human-in-the-loop Learning</vt:lpstr>
      <vt:lpstr>Human-in-the-loop Learning</vt:lpstr>
      <vt:lpstr>Q &amp; A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Roby-S</dc:creator>
  <cp:lastModifiedBy>董胤蓬</cp:lastModifiedBy>
  <cp:revision>45</cp:revision>
  <dcterms:created xsi:type="dcterms:W3CDTF">2015-05-05T08:02:00Z</dcterms:created>
  <dcterms:modified xsi:type="dcterms:W3CDTF">2017-04-23T02:33:09Z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